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1778" r:id="rId2"/>
    <p:sldId id="1783" r:id="rId3"/>
    <p:sldId id="1784" r:id="rId4"/>
    <p:sldId id="1781" r:id="rId5"/>
    <p:sldId id="1824" r:id="rId6"/>
    <p:sldId id="1812" r:id="rId7"/>
    <p:sldId id="1815" r:id="rId8"/>
    <p:sldId id="1866" r:id="rId9"/>
    <p:sldId id="1816" r:id="rId10"/>
    <p:sldId id="1867" r:id="rId11"/>
    <p:sldId id="1868" r:id="rId12"/>
    <p:sldId id="1869" r:id="rId13"/>
    <p:sldId id="1870" r:id="rId14"/>
    <p:sldId id="1817" r:id="rId15"/>
    <p:sldId id="1871" r:id="rId16"/>
    <p:sldId id="1787"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0418" autoAdjust="0"/>
  </p:normalViewPr>
  <p:slideViewPr>
    <p:cSldViewPr>
      <p:cViewPr varScale="1">
        <p:scale>
          <a:sx n="80" d="100"/>
          <a:sy n="80" d="100"/>
        </p:scale>
        <p:origin x="872" y="40"/>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1/22/2024</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2024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323528" y="2706115"/>
            <a:ext cx="6196533" cy="1305174"/>
          </a:xfrm>
        </p:spPr>
        <p:txBody>
          <a:bodyPr/>
          <a:lstStyle/>
          <a:p>
            <a:r>
              <a:rPr lang="en-US" sz="2800" dirty="0"/>
              <a:t>Defining a Preferred Library Scope for Physical Items Search</a:t>
            </a:r>
            <a:endParaRPr lang="LID4096" sz="2800"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323528" y="4277595"/>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buSzPts val="1300"/>
            </a:pPr>
            <a:r>
              <a:rPr lang="en-US" sz="2200" dirty="0"/>
              <a:t>Now we will select the desired libraries from the list</a:t>
            </a:r>
          </a:p>
        </p:txBody>
      </p:sp>
      <p:pic>
        <p:nvPicPr>
          <p:cNvPr id="10" name="Picture 9">
            <a:extLst>
              <a:ext uri="{FF2B5EF4-FFF2-40B4-BE49-F238E27FC236}">
                <a16:creationId xmlns:a16="http://schemas.microsoft.com/office/drawing/2014/main" id="{E8604BBF-67AB-48C2-9601-4EC71382EB89}"/>
              </a:ext>
            </a:extLst>
          </p:cNvPr>
          <p:cNvPicPr>
            <a:picLocks noChangeAspect="1"/>
          </p:cNvPicPr>
          <p:nvPr/>
        </p:nvPicPr>
        <p:blipFill>
          <a:blip r:embed="rId2"/>
          <a:stretch>
            <a:fillRect/>
          </a:stretch>
        </p:blipFill>
        <p:spPr>
          <a:xfrm>
            <a:off x="3802519" y="1249490"/>
            <a:ext cx="1538961" cy="3515469"/>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FC8C9217-A984-4446-95FD-B1B61CE94156}"/>
              </a:ext>
            </a:extLst>
          </p:cNvPr>
          <p:cNvCxnSpPr>
            <a:cxnSpLocks/>
          </p:cNvCxnSpPr>
          <p:nvPr/>
        </p:nvCxnSpPr>
        <p:spPr>
          <a:xfrm>
            <a:off x="2699792" y="3245938"/>
            <a:ext cx="115212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7237863-0580-48D5-AC8E-B4470B0910AC}"/>
              </a:ext>
            </a:extLst>
          </p:cNvPr>
          <p:cNvCxnSpPr>
            <a:cxnSpLocks/>
          </p:cNvCxnSpPr>
          <p:nvPr/>
        </p:nvCxnSpPr>
        <p:spPr>
          <a:xfrm>
            <a:off x="2699792" y="2571750"/>
            <a:ext cx="115212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592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buSzPts val="1300"/>
            </a:pPr>
            <a:r>
              <a:rPr lang="en-US" sz="2200" dirty="0"/>
              <a:t>Now we will scroll to the bottom and click “Apply”</a:t>
            </a:r>
          </a:p>
        </p:txBody>
      </p:sp>
      <p:pic>
        <p:nvPicPr>
          <p:cNvPr id="6" name="Picture 5">
            <a:extLst>
              <a:ext uri="{FF2B5EF4-FFF2-40B4-BE49-F238E27FC236}">
                <a16:creationId xmlns:a16="http://schemas.microsoft.com/office/drawing/2014/main" id="{9E3E7777-F034-4CBF-A03E-A58CFAD698B2}"/>
              </a:ext>
            </a:extLst>
          </p:cNvPr>
          <p:cNvPicPr>
            <a:picLocks noChangeAspect="1"/>
          </p:cNvPicPr>
          <p:nvPr/>
        </p:nvPicPr>
        <p:blipFill>
          <a:blip r:embed="rId2"/>
          <a:stretch>
            <a:fillRect/>
          </a:stretch>
        </p:blipFill>
        <p:spPr>
          <a:xfrm>
            <a:off x="3784417" y="1211759"/>
            <a:ext cx="1507663" cy="3592239"/>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A66B68C8-010F-43F8-9602-352125D6C424}"/>
              </a:ext>
            </a:extLst>
          </p:cNvPr>
          <p:cNvCxnSpPr>
            <a:cxnSpLocks/>
          </p:cNvCxnSpPr>
          <p:nvPr/>
        </p:nvCxnSpPr>
        <p:spPr>
          <a:xfrm flipH="1">
            <a:off x="4936545" y="3939902"/>
            <a:ext cx="715575" cy="5760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067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buSzPts val="1300"/>
            </a:pPr>
            <a:r>
              <a:rPr lang="en-US" sz="2200" dirty="0"/>
              <a:t>The results are faceted to the preferred library scope</a:t>
            </a:r>
          </a:p>
        </p:txBody>
      </p:sp>
      <p:pic>
        <p:nvPicPr>
          <p:cNvPr id="7" name="Picture 6">
            <a:extLst>
              <a:ext uri="{FF2B5EF4-FFF2-40B4-BE49-F238E27FC236}">
                <a16:creationId xmlns:a16="http://schemas.microsoft.com/office/drawing/2014/main" id="{155742CE-EA3C-47D9-A55B-03E8CD276014}"/>
              </a:ext>
            </a:extLst>
          </p:cNvPr>
          <p:cNvPicPr>
            <a:picLocks noChangeAspect="1"/>
          </p:cNvPicPr>
          <p:nvPr/>
        </p:nvPicPr>
        <p:blipFill>
          <a:blip r:embed="rId2"/>
          <a:stretch>
            <a:fillRect/>
          </a:stretch>
        </p:blipFill>
        <p:spPr>
          <a:xfrm>
            <a:off x="1394569" y="1471384"/>
            <a:ext cx="6354861" cy="3264627"/>
          </a:xfrm>
          <a:prstGeom prst="rect">
            <a:avLst/>
          </a:prstGeom>
          <a:ln>
            <a:solidFill>
              <a:schemeClr val="tx1"/>
            </a:solidFill>
          </a:ln>
        </p:spPr>
      </p:pic>
      <p:sp>
        <p:nvSpPr>
          <p:cNvPr id="9" name="Rectangle 8">
            <a:extLst>
              <a:ext uri="{FF2B5EF4-FFF2-40B4-BE49-F238E27FC236}">
                <a16:creationId xmlns:a16="http://schemas.microsoft.com/office/drawing/2014/main" id="{9E5D6B02-B1C8-4D03-9290-28576DF30B6E}"/>
              </a:ext>
            </a:extLst>
          </p:cNvPr>
          <p:cNvSpPr/>
          <p:nvPr/>
        </p:nvSpPr>
        <p:spPr>
          <a:xfrm>
            <a:off x="1475656" y="1923678"/>
            <a:ext cx="129614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615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buSzPts val="1300"/>
            </a:pPr>
            <a:r>
              <a:rPr lang="en-US" sz="2200" dirty="0"/>
              <a:t>If we log out and log in and perform another search the results are by default faceted to our preferred library scope.</a:t>
            </a:r>
          </a:p>
        </p:txBody>
      </p:sp>
      <p:pic>
        <p:nvPicPr>
          <p:cNvPr id="9" name="Picture 8">
            <a:extLst>
              <a:ext uri="{FF2B5EF4-FFF2-40B4-BE49-F238E27FC236}">
                <a16:creationId xmlns:a16="http://schemas.microsoft.com/office/drawing/2014/main" id="{F175D5A5-9359-4FCB-B4FE-C072E61E9F25}"/>
              </a:ext>
            </a:extLst>
          </p:cNvPr>
          <p:cNvPicPr>
            <a:picLocks noChangeAspect="1"/>
          </p:cNvPicPr>
          <p:nvPr/>
        </p:nvPicPr>
        <p:blipFill>
          <a:blip r:embed="rId2"/>
          <a:stretch>
            <a:fillRect/>
          </a:stretch>
        </p:blipFill>
        <p:spPr>
          <a:xfrm>
            <a:off x="1528775" y="1508554"/>
            <a:ext cx="6086450" cy="3151429"/>
          </a:xfrm>
          <a:prstGeom prst="rect">
            <a:avLst/>
          </a:prstGeom>
          <a:ln>
            <a:solidFill>
              <a:schemeClr val="tx1"/>
            </a:solidFill>
          </a:ln>
        </p:spPr>
      </p:pic>
      <p:sp>
        <p:nvSpPr>
          <p:cNvPr id="10" name="Rectangle 9">
            <a:extLst>
              <a:ext uri="{FF2B5EF4-FFF2-40B4-BE49-F238E27FC236}">
                <a16:creationId xmlns:a16="http://schemas.microsoft.com/office/drawing/2014/main" id="{003134C9-4B47-4727-AAB4-55787B9026D7}"/>
              </a:ext>
            </a:extLst>
          </p:cNvPr>
          <p:cNvSpPr/>
          <p:nvPr/>
        </p:nvSpPr>
        <p:spPr>
          <a:xfrm>
            <a:off x="1528775" y="2283718"/>
            <a:ext cx="1315033"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01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1368151"/>
          </a:xfrm>
        </p:spPr>
        <p:txBody>
          <a:bodyPr>
            <a:normAutofit fontScale="92500" lnSpcReduction="20000"/>
          </a:bodyPr>
          <a:lstStyle/>
          <a:p>
            <a:pPr>
              <a:buSzPts val="1300"/>
            </a:pPr>
            <a:r>
              <a:rPr lang="en-US" dirty="0"/>
              <a:t>If you want to change your preferred library scope, for example to again search all libraries, then you can click the scope and then “Clear all”. </a:t>
            </a:r>
          </a:p>
          <a:p>
            <a:pPr>
              <a:buSzPts val="1300"/>
            </a:pPr>
            <a:r>
              <a:rPr lang="en-US" dirty="0"/>
              <a:t>Then you are once again searching the entire institution.</a:t>
            </a:r>
          </a:p>
        </p:txBody>
      </p:sp>
      <p:pic>
        <p:nvPicPr>
          <p:cNvPr id="7" name="Picture 6">
            <a:extLst>
              <a:ext uri="{FF2B5EF4-FFF2-40B4-BE49-F238E27FC236}">
                <a16:creationId xmlns:a16="http://schemas.microsoft.com/office/drawing/2014/main" id="{7EFD9404-701C-491E-A31E-C1CF67F72DFA}"/>
              </a:ext>
            </a:extLst>
          </p:cNvPr>
          <p:cNvPicPr>
            <a:picLocks noChangeAspect="1"/>
          </p:cNvPicPr>
          <p:nvPr/>
        </p:nvPicPr>
        <p:blipFill>
          <a:blip r:embed="rId2"/>
          <a:stretch>
            <a:fillRect/>
          </a:stretch>
        </p:blipFill>
        <p:spPr>
          <a:xfrm>
            <a:off x="273286" y="3211041"/>
            <a:ext cx="2076450" cy="1304925"/>
          </a:xfrm>
          <a:prstGeom prst="rect">
            <a:avLst/>
          </a:prstGeom>
          <a:ln>
            <a:solidFill>
              <a:schemeClr val="accent1"/>
            </a:solidFill>
          </a:ln>
        </p:spPr>
      </p:pic>
      <p:sp>
        <p:nvSpPr>
          <p:cNvPr id="8" name="Rectangle 7">
            <a:extLst>
              <a:ext uri="{FF2B5EF4-FFF2-40B4-BE49-F238E27FC236}">
                <a16:creationId xmlns:a16="http://schemas.microsoft.com/office/drawing/2014/main" id="{7C0A6B95-117E-487D-9B5A-E5117AD4E18E}"/>
              </a:ext>
            </a:extLst>
          </p:cNvPr>
          <p:cNvSpPr/>
          <p:nvPr/>
        </p:nvSpPr>
        <p:spPr>
          <a:xfrm>
            <a:off x="395536" y="3863504"/>
            <a:ext cx="180020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9BF943D-174A-415B-88B3-01282314A7DE}"/>
              </a:ext>
            </a:extLst>
          </p:cNvPr>
          <p:cNvPicPr>
            <a:picLocks noChangeAspect="1"/>
          </p:cNvPicPr>
          <p:nvPr/>
        </p:nvPicPr>
        <p:blipFill>
          <a:blip r:embed="rId3"/>
          <a:stretch>
            <a:fillRect/>
          </a:stretch>
        </p:blipFill>
        <p:spPr>
          <a:xfrm>
            <a:off x="3275856" y="3225329"/>
            <a:ext cx="1800225" cy="1276350"/>
          </a:xfrm>
          <a:prstGeom prst="rect">
            <a:avLst/>
          </a:prstGeom>
          <a:ln>
            <a:solidFill>
              <a:schemeClr val="accent1"/>
            </a:solidFill>
          </a:ln>
        </p:spPr>
      </p:pic>
      <p:sp>
        <p:nvSpPr>
          <p:cNvPr id="11" name="Rectangle 10">
            <a:extLst>
              <a:ext uri="{FF2B5EF4-FFF2-40B4-BE49-F238E27FC236}">
                <a16:creationId xmlns:a16="http://schemas.microsoft.com/office/drawing/2014/main" id="{96DA7193-6086-4ED2-8494-90CB62EE22F2}"/>
              </a:ext>
            </a:extLst>
          </p:cNvPr>
          <p:cNvSpPr/>
          <p:nvPr/>
        </p:nvSpPr>
        <p:spPr>
          <a:xfrm>
            <a:off x="3389727" y="4079528"/>
            <a:ext cx="882345" cy="4221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1B2D074-F09C-4A5E-B09E-80DC6D528813}"/>
              </a:ext>
            </a:extLst>
          </p:cNvPr>
          <p:cNvPicPr>
            <a:picLocks noChangeAspect="1"/>
          </p:cNvPicPr>
          <p:nvPr/>
        </p:nvPicPr>
        <p:blipFill>
          <a:blip r:embed="rId4"/>
          <a:stretch>
            <a:fillRect/>
          </a:stretch>
        </p:blipFill>
        <p:spPr>
          <a:xfrm>
            <a:off x="5796136" y="3247085"/>
            <a:ext cx="1971675" cy="1009650"/>
          </a:xfrm>
          <a:prstGeom prst="rect">
            <a:avLst/>
          </a:prstGeom>
          <a:ln>
            <a:solidFill>
              <a:schemeClr val="accent1"/>
            </a:solidFill>
          </a:ln>
        </p:spPr>
      </p:pic>
      <p:sp>
        <p:nvSpPr>
          <p:cNvPr id="14" name="Rectangle 13">
            <a:extLst>
              <a:ext uri="{FF2B5EF4-FFF2-40B4-BE49-F238E27FC236}">
                <a16:creationId xmlns:a16="http://schemas.microsoft.com/office/drawing/2014/main" id="{72045663-B60F-4EA3-B9B0-2E915690E6DE}"/>
              </a:ext>
            </a:extLst>
          </p:cNvPr>
          <p:cNvSpPr/>
          <p:nvPr/>
        </p:nvSpPr>
        <p:spPr>
          <a:xfrm>
            <a:off x="5868144" y="3863503"/>
            <a:ext cx="1296144" cy="2924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401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1368151"/>
          </a:xfrm>
        </p:spPr>
        <p:txBody>
          <a:bodyPr>
            <a:normAutofit/>
          </a:bodyPr>
          <a:lstStyle/>
          <a:p>
            <a:pPr>
              <a:buSzPts val="1300"/>
            </a:pPr>
            <a:r>
              <a:rPr lang="en-US" dirty="0"/>
              <a:t>Note that the option to facet one library at a time by clicking on the library also works, but this does not get saved throughout the session or future sessions.</a:t>
            </a:r>
          </a:p>
        </p:txBody>
      </p:sp>
      <p:pic>
        <p:nvPicPr>
          <p:cNvPr id="6" name="Picture 5">
            <a:extLst>
              <a:ext uri="{FF2B5EF4-FFF2-40B4-BE49-F238E27FC236}">
                <a16:creationId xmlns:a16="http://schemas.microsoft.com/office/drawing/2014/main" id="{1E389D5C-F667-4C59-92D5-0EB0749BD5E8}"/>
              </a:ext>
            </a:extLst>
          </p:cNvPr>
          <p:cNvPicPr>
            <a:picLocks noChangeAspect="1"/>
          </p:cNvPicPr>
          <p:nvPr/>
        </p:nvPicPr>
        <p:blipFill>
          <a:blip r:embed="rId2"/>
          <a:stretch>
            <a:fillRect/>
          </a:stretch>
        </p:blipFill>
        <p:spPr>
          <a:xfrm>
            <a:off x="3707904" y="2213807"/>
            <a:ext cx="1609725" cy="2524125"/>
          </a:xfrm>
          <a:prstGeom prst="rect">
            <a:avLst/>
          </a:prstGeom>
          <a:ln>
            <a:solidFill>
              <a:schemeClr val="tx1"/>
            </a:solidFill>
          </a:ln>
        </p:spPr>
      </p:pic>
    </p:spTree>
    <p:extLst>
      <p:ext uri="{BB962C8B-B14F-4D97-AF65-F5344CB8AC3E}">
        <p14:creationId xmlns:p14="http://schemas.microsoft.com/office/powerpoint/2010/main" val="3930393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lstStyle/>
          <a:p>
            <a:r>
              <a:rPr lang="en-US" dirty="0"/>
              <a:t>Introduction</a:t>
            </a:r>
          </a:p>
          <a:p>
            <a:r>
              <a:rPr lang="en-US" dirty="0"/>
              <a:t>How does it work</a:t>
            </a:r>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1442708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p:txBody>
          <a:bodyPr/>
          <a:lstStyle/>
          <a:p>
            <a:r>
              <a:rPr lang="en-US" dirty="0"/>
              <a:t>Introduction</a:t>
            </a:r>
            <a:endParaRPr lang="LID4096" dirty="0"/>
          </a:p>
        </p:txBody>
      </p:sp>
      <p:sp>
        <p:nvSpPr>
          <p:cNvPr id="2" name="Slide Number Placeholder 1">
            <a:extLst>
              <a:ext uri="{FF2B5EF4-FFF2-40B4-BE49-F238E27FC236}">
                <a16:creationId xmlns:a16="http://schemas.microsoft.com/office/drawing/2014/main" id="{C06F8310-AE6D-413B-86A9-5EC29086E7CC}"/>
              </a:ext>
            </a:extLst>
          </p:cNvPr>
          <p:cNvSpPr>
            <a:spLocks noGrp="1"/>
          </p:cNvSpPr>
          <p:nvPr>
            <p:ph type="sldNum" sz="quarter" idx="10"/>
          </p:nvPr>
        </p:nvSpPr>
        <p:spPr>
          <a:xfrm>
            <a:off x="0" y="4811713"/>
            <a:ext cx="539750" cy="365125"/>
          </a:xfrm>
        </p:spPr>
        <p:txBody>
          <a:bodyPr/>
          <a:lstStyle/>
          <a:p>
            <a:fld id="{1C146586-7EC2-481D-848F-8CE41EB2DE6C}" type="slidenum">
              <a:rPr lang="en-US" smtClean="0"/>
              <a:pPr/>
              <a:t>3</a:t>
            </a:fld>
            <a:endParaRPr lang="en-US"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3</a:t>
            </a:fld>
            <a:endParaRPr lang="en-US" dirty="0">
              <a:latin typeface="Calibri"/>
            </a:endParaRPr>
          </a:p>
        </p:txBody>
      </p:sp>
    </p:spTree>
    <p:extLst>
      <p:ext uri="{BB962C8B-B14F-4D97-AF65-F5344CB8AC3E}">
        <p14:creationId xmlns:p14="http://schemas.microsoft.com/office/powerpoint/2010/main" val="725196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lgn="l"/>
            <a:r>
              <a:rPr lang="en-US" sz="2600" dirty="0"/>
              <a:t>When doing a Physical Items search it is possible to limit the scope of the search to specific libraries by default.</a:t>
            </a:r>
          </a:p>
          <a:p>
            <a:pPr algn="l"/>
            <a:r>
              <a:rPr lang="en-US" sz="2600" dirty="0"/>
              <a:t>This is especially useful for institutions with many libraries, where particular staff tend to search only in specific libraries. </a:t>
            </a:r>
          </a:p>
          <a:p>
            <a:pPr algn="l"/>
            <a:r>
              <a:rPr lang="en-US" sz="2600" dirty="0"/>
              <a:t>This reduces the need to define the library in the Advanced search or to use facets for every search. </a:t>
            </a:r>
            <a:endParaRPr lang="LID4096" dirty="0"/>
          </a:p>
        </p:txBody>
      </p:sp>
    </p:spTree>
    <p:extLst>
      <p:ext uri="{BB962C8B-B14F-4D97-AF65-F5344CB8AC3E}">
        <p14:creationId xmlns:p14="http://schemas.microsoft.com/office/powerpoint/2010/main" val="3464459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E93DDD-29AC-4C7E-877D-B56AA55FB712}"/>
              </a:ext>
            </a:extLst>
          </p:cNvPr>
          <p:cNvSpPr>
            <a:spLocks noGrp="1"/>
          </p:cNvSpPr>
          <p:nvPr>
            <p:ph type="ctrTitle"/>
          </p:nvPr>
        </p:nvSpPr>
        <p:spPr/>
        <p:txBody>
          <a:bodyPr/>
          <a:lstStyle/>
          <a:p>
            <a:r>
              <a:rPr lang="en-US" dirty="0"/>
              <a:t>How does it work</a:t>
            </a:r>
            <a:endParaRPr lang="LID4096" dirty="0"/>
          </a:p>
        </p:txBody>
      </p:sp>
      <p:sp>
        <p:nvSpPr>
          <p:cNvPr id="2" name="Slide Number Placeholder 1">
            <a:extLst>
              <a:ext uri="{FF2B5EF4-FFF2-40B4-BE49-F238E27FC236}">
                <a16:creationId xmlns:a16="http://schemas.microsoft.com/office/drawing/2014/main" id="{C06F8310-AE6D-413B-86A9-5EC29086E7CC}"/>
              </a:ext>
            </a:extLst>
          </p:cNvPr>
          <p:cNvSpPr>
            <a:spLocks noGrp="1"/>
          </p:cNvSpPr>
          <p:nvPr>
            <p:ph type="sldNum" sz="quarter" idx="10"/>
          </p:nvPr>
        </p:nvSpPr>
        <p:spPr>
          <a:xfrm>
            <a:off x="0" y="4811713"/>
            <a:ext cx="539750" cy="365125"/>
          </a:xfrm>
        </p:spPr>
        <p:txBody>
          <a:bodyPr/>
          <a:lstStyle/>
          <a:p>
            <a:fld id="{1C146586-7EC2-481D-848F-8CE41EB2DE6C}" type="slidenum">
              <a:rPr lang="en-US" smtClean="0"/>
              <a:pPr/>
              <a:t>5</a:t>
            </a:fld>
            <a:endParaRPr lang="en-US" dirty="0"/>
          </a:p>
        </p:txBody>
      </p:sp>
      <p:sp>
        <p:nvSpPr>
          <p:cNvPr id="6" name="Slide Number Placeholder 1">
            <a:extLst>
              <a:ext uri="{FF2B5EF4-FFF2-40B4-BE49-F238E27FC236}">
                <a16:creationId xmlns:a16="http://schemas.microsoft.com/office/drawing/2014/main" id="{9D0D3B65-8C0E-4DED-A8E8-0BE6F8989B0F}"/>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5</a:t>
            </a:fld>
            <a:endParaRPr lang="en-US" dirty="0">
              <a:latin typeface="Calibri"/>
            </a:endParaRPr>
          </a:p>
        </p:txBody>
      </p:sp>
    </p:spTree>
    <p:extLst>
      <p:ext uri="{BB962C8B-B14F-4D97-AF65-F5344CB8AC3E}">
        <p14:creationId xmlns:p14="http://schemas.microsoft.com/office/powerpoint/2010/main" val="3484982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buSzPts val="1300"/>
            </a:pPr>
            <a:r>
              <a:rPr lang="en-US" dirty="0"/>
              <a:t>To search in specific libraries, let’s first search for physical items in our institution.</a:t>
            </a:r>
          </a:p>
        </p:txBody>
      </p:sp>
      <p:sp>
        <p:nvSpPr>
          <p:cNvPr id="6" name="TextBox 5">
            <a:extLst>
              <a:ext uri="{FF2B5EF4-FFF2-40B4-BE49-F238E27FC236}">
                <a16:creationId xmlns:a16="http://schemas.microsoft.com/office/drawing/2014/main" id="{46B1B14A-4844-4327-9D2E-4CB27AF761D9}"/>
              </a:ext>
            </a:extLst>
          </p:cNvPr>
          <p:cNvSpPr txBox="1"/>
          <p:nvPr/>
        </p:nvSpPr>
        <p:spPr>
          <a:xfrm>
            <a:off x="107504" y="4596595"/>
            <a:ext cx="7027707" cy="215444"/>
          </a:xfrm>
          <a:prstGeom prst="rect">
            <a:avLst/>
          </a:prstGeom>
          <a:noFill/>
        </p:spPr>
        <p:txBody>
          <a:bodyPr wrap="square">
            <a:spAutoFit/>
          </a:bodyPr>
          <a:lstStyle/>
          <a:p>
            <a:r>
              <a:rPr lang="en-US" sz="800" dirty="0"/>
              <a:t>http://qac01.alma.exlibrisgroup.com/institution/EXLDEV1_INST</a:t>
            </a:r>
          </a:p>
        </p:txBody>
      </p:sp>
      <p:pic>
        <p:nvPicPr>
          <p:cNvPr id="8" name="Picture 7">
            <a:extLst>
              <a:ext uri="{FF2B5EF4-FFF2-40B4-BE49-F238E27FC236}">
                <a16:creationId xmlns:a16="http://schemas.microsoft.com/office/drawing/2014/main" id="{03DA3081-D5FA-4D05-BC9E-59FA0B7DD9D0}"/>
              </a:ext>
            </a:extLst>
          </p:cNvPr>
          <p:cNvPicPr>
            <a:picLocks noChangeAspect="1"/>
          </p:cNvPicPr>
          <p:nvPr/>
        </p:nvPicPr>
        <p:blipFill>
          <a:blip r:embed="rId2"/>
          <a:stretch>
            <a:fillRect/>
          </a:stretch>
        </p:blipFill>
        <p:spPr>
          <a:xfrm>
            <a:off x="695325" y="2066925"/>
            <a:ext cx="7753350" cy="1009650"/>
          </a:xfrm>
          <a:prstGeom prst="rect">
            <a:avLst/>
          </a:prstGeom>
          <a:ln>
            <a:solidFill>
              <a:schemeClr val="accent1"/>
            </a:solidFill>
          </a:ln>
        </p:spPr>
      </p:pic>
    </p:spTree>
    <p:extLst>
      <p:ext uri="{BB962C8B-B14F-4D97-AF65-F5344CB8AC3E}">
        <p14:creationId xmlns:p14="http://schemas.microsoft.com/office/powerpoint/2010/main" val="2992762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0"/>
            <a:ext cx="8424936" cy="1584176"/>
          </a:xfrm>
        </p:spPr>
        <p:txBody>
          <a:bodyPr>
            <a:normAutofit lnSpcReduction="10000"/>
          </a:bodyPr>
          <a:lstStyle/>
          <a:p>
            <a:pPr>
              <a:buSzPts val="1300"/>
            </a:pPr>
            <a:r>
              <a:rPr lang="en-US" dirty="0"/>
              <a:t>In the facets bar, under library scope, we can limit our search to specific libraries.</a:t>
            </a:r>
          </a:p>
          <a:p>
            <a:pPr>
              <a:buSzPts val="1300"/>
            </a:pPr>
            <a:r>
              <a:rPr lang="en-US" dirty="0"/>
              <a:t>By default, if the staff user does not make any change, it will state “Library Scope: All”</a:t>
            </a:r>
          </a:p>
        </p:txBody>
      </p:sp>
    </p:spTree>
    <p:extLst>
      <p:ext uri="{BB962C8B-B14F-4D97-AF65-F5344CB8AC3E}">
        <p14:creationId xmlns:p14="http://schemas.microsoft.com/office/powerpoint/2010/main" val="3309183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pic>
        <p:nvPicPr>
          <p:cNvPr id="8" name="Picture 7">
            <a:extLst>
              <a:ext uri="{FF2B5EF4-FFF2-40B4-BE49-F238E27FC236}">
                <a16:creationId xmlns:a16="http://schemas.microsoft.com/office/drawing/2014/main" id="{BCFD0D81-93BD-465C-ABAC-2050E1E26D88}"/>
              </a:ext>
            </a:extLst>
          </p:cNvPr>
          <p:cNvPicPr>
            <a:picLocks noChangeAspect="1"/>
          </p:cNvPicPr>
          <p:nvPr/>
        </p:nvPicPr>
        <p:blipFill>
          <a:blip r:embed="rId2"/>
          <a:stretch>
            <a:fillRect/>
          </a:stretch>
        </p:blipFill>
        <p:spPr>
          <a:xfrm>
            <a:off x="773832" y="797926"/>
            <a:ext cx="7596336" cy="3862665"/>
          </a:xfrm>
          <a:prstGeom prst="rect">
            <a:avLst/>
          </a:prstGeom>
          <a:ln>
            <a:solidFill>
              <a:schemeClr val="accent1"/>
            </a:solidFill>
          </a:ln>
        </p:spPr>
      </p:pic>
      <p:sp>
        <p:nvSpPr>
          <p:cNvPr id="9" name="Rectangle 8">
            <a:extLst>
              <a:ext uri="{FF2B5EF4-FFF2-40B4-BE49-F238E27FC236}">
                <a16:creationId xmlns:a16="http://schemas.microsoft.com/office/drawing/2014/main" id="{B7416C6D-356D-48E8-B9ED-7CCB82C5AFD8}"/>
              </a:ext>
            </a:extLst>
          </p:cNvPr>
          <p:cNvSpPr/>
          <p:nvPr/>
        </p:nvSpPr>
        <p:spPr>
          <a:xfrm>
            <a:off x="899592" y="1635646"/>
            <a:ext cx="122413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219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How does it work</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a:buSzPts val="1300"/>
            </a:pPr>
            <a:r>
              <a:rPr lang="en-US" sz="2200" dirty="0"/>
              <a:t>Now we will limit our default preferred library scope to specific libraries that we primarily deal with, for example the “Art Library” and the “Education Library”.  First, we will click the “Library Scope”.</a:t>
            </a:r>
          </a:p>
        </p:txBody>
      </p:sp>
      <p:pic>
        <p:nvPicPr>
          <p:cNvPr id="6" name="Picture 5">
            <a:extLst>
              <a:ext uri="{FF2B5EF4-FFF2-40B4-BE49-F238E27FC236}">
                <a16:creationId xmlns:a16="http://schemas.microsoft.com/office/drawing/2014/main" id="{61755B75-7CC1-4625-95AB-CB8B73BAD882}"/>
              </a:ext>
            </a:extLst>
          </p:cNvPr>
          <p:cNvPicPr>
            <a:picLocks noChangeAspect="1"/>
          </p:cNvPicPr>
          <p:nvPr/>
        </p:nvPicPr>
        <p:blipFill>
          <a:blip r:embed="rId2"/>
          <a:stretch>
            <a:fillRect/>
          </a:stretch>
        </p:blipFill>
        <p:spPr>
          <a:xfrm>
            <a:off x="3894854" y="1900639"/>
            <a:ext cx="1354292" cy="2911400"/>
          </a:xfrm>
          <a:prstGeom prst="rect">
            <a:avLst/>
          </a:prstGeom>
          <a:ln>
            <a:solidFill>
              <a:schemeClr val="accent1"/>
            </a:solidFill>
          </a:ln>
        </p:spPr>
      </p:pic>
      <p:cxnSp>
        <p:nvCxnSpPr>
          <p:cNvPr id="8" name="Straight Arrow Connector 7">
            <a:extLst>
              <a:ext uri="{FF2B5EF4-FFF2-40B4-BE49-F238E27FC236}">
                <a16:creationId xmlns:a16="http://schemas.microsoft.com/office/drawing/2014/main" id="{46F3C362-E5BA-4308-BBEE-A3896C2A99FD}"/>
              </a:ext>
            </a:extLst>
          </p:cNvPr>
          <p:cNvCxnSpPr/>
          <p:nvPr/>
        </p:nvCxnSpPr>
        <p:spPr>
          <a:xfrm flipV="1">
            <a:off x="3563888" y="2499742"/>
            <a:ext cx="720080" cy="1296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356200"/>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20860</TotalTime>
  <Words>382</Words>
  <Application>Microsoft Office PowerPoint</Application>
  <PresentationFormat>On-screen Show (16:9)</PresentationFormat>
  <Paragraphs>50</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IGeLU_2016_16X9 (1)</vt:lpstr>
      <vt:lpstr>Defining a Preferred Library Scope for Physical Items Search</vt:lpstr>
      <vt:lpstr>PowerPoint Presentation</vt:lpstr>
      <vt:lpstr>Introduction</vt:lpstr>
      <vt:lpstr>Introduction</vt:lpstr>
      <vt:lpstr>How does it work</vt:lpstr>
      <vt:lpstr>How does it work</vt:lpstr>
      <vt:lpstr>How does it work</vt:lpstr>
      <vt:lpstr>How does it work</vt:lpstr>
      <vt:lpstr>How does it work</vt:lpstr>
      <vt:lpstr>How does it work</vt:lpstr>
      <vt:lpstr>How does it work</vt:lpstr>
      <vt:lpstr>How does it work</vt:lpstr>
      <vt:lpstr>How does it work</vt:lpstr>
      <vt:lpstr>How does it work</vt:lpstr>
      <vt:lpstr>How does it work</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773</cp:revision>
  <dcterms:created xsi:type="dcterms:W3CDTF">2017-01-02T15:10:30Z</dcterms:created>
  <dcterms:modified xsi:type="dcterms:W3CDTF">2024-01-22T08:21:45Z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